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Montserrat"/>
      <p:regular r:id="rId15"/>
      <p:bold r:id="rId16"/>
      <p:italic r:id="rId17"/>
      <p:boldItalic r:id="rId18"/>
    </p:embeddedFont>
    <p:embeddedFont>
      <p:font typeface="Montserrat Black"/>
      <p:bold r:id="rId19"/>
      <p:boldItalic r:id="rId20"/>
    </p:embeddedFon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Italic.fntdata"/><Relationship Id="rId11" Type="http://schemas.openxmlformats.org/officeDocument/2006/relationships/slide" Target="slides/slide5.xml"/><Relationship Id="rId22" Type="http://schemas.openxmlformats.org/officeDocument/2006/relationships/font" Target="fonts/CenturyGothic-bold.fntdata"/><Relationship Id="rId10" Type="http://schemas.openxmlformats.org/officeDocument/2006/relationships/slide" Target="slides/slide4.xml"/><Relationship Id="rId21" Type="http://schemas.openxmlformats.org/officeDocument/2006/relationships/font" Target="fonts/CenturyGothic-regular.fntdata"/><Relationship Id="rId13" Type="http://schemas.openxmlformats.org/officeDocument/2006/relationships/slide" Target="slides/slide7.xml"/><Relationship Id="rId24" Type="http://schemas.openxmlformats.org/officeDocument/2006/relationships/font" Target="fonts/CenturyGothic-boldItalic.fntdata"/><Relationship Id="rId12" Type="http://schemas.openxmlformats.org/officeDocument/2006/relationships/slide" Target="slides/slide6.xml"/><Relationship Id="rId23" Type="http://schemas.openxmlformats.org/officeDocument/2006/relationships/font" Target="fonts/CenturyGothic-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Master" Target="slideMasters/slideMaster2.xml"/><Relationship Id="rId19" Type="http://schemas.openxmlformats.org/officeDocument/2006/relationships/font" Target="fonts/MontserratBlack-bold.fntdata"/><Relationship Id="rId6" Type="http://schemas.openxmlformats.org/officeDocument/2006/relationships/notesMaster" Target="notesMasters/notesMaster1.xml"/><Relationship Id="rId18"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2c76d518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62c76d5187_1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2c76d518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62c76d5187_1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c76d5187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62c76d5187_1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c76d5187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62c76d5187_1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2c76d5187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62c76d5187_1_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c76d5187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62c76d5187_1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20cf94ba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20cf94ba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2c76d518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62c76d5187_1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pic>
        <p:nvPicPr>
          <p:cNvPr descr="C0-HD-BTM.png" id="58" name="Google Shape;58;p1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59" name="Google Shape;59;p14"/>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61" name="Google Shape;61;p14"/>
          <p:cNvSpPr txBox="1"/>
          <p:nvPr>
            <p:ph idx="10" type="dt"/>
          </p:nvPr>
        </p:nvSpPr>
        <p:spPr>
          <a:xfrm>
            <a:off x="5932171" y="3235746"/>
            <a:ext cx="2183130" cy="2809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1028700" y="3242884"/>
            <a:ext cx="4800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057900" y="10731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7" name="Google Shape;67;p1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0" name="Shape 70"/>
        <p:cNvGrpSpPr/>
        <p:nvPr/>
      </p:nvGrpSpPr>
      <p:grpSpPr>
        <a:xfrm>
          <a:off x="0" y="0"/>
          <a:ext cx="0" cy="0"/>
          <a:chOff x="0" y="0"/>
          <a:chExt cx="0" cy="0"/>
        </a:xfrm>
      </p:grpSpPr>
      <p:pic>
        <p:nvPicPr>
          <p:cNvPr descr="C0-HD-BTM.png" id="71" name="Google Shape;71;p1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2" name="Google Shape;72;p16"/>
          <p:cNvSpPr txBox="1"/>
          <p:nvPr>
            <p:ph type="title"/>
          </p:nvPr>
        </p:nvSpPr>
        <p:spPr>
          <a:xfrm>
            <a:off x="514350" y="565150"/>
            <a:ext cx="8115299" cy="2101451"/>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 type="body"/>
          </p:nvPr>
        </p:nvSpPr>
        <p:spPr>
          <a:xfrm>
            <a:off x="768350" y="2731294"/>
            <a:ext cx="7867650" cy="71675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700"/>
              <a:buNone/>
              <a:defRPr sz="17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74" name="Google Shape;74;p16"/>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514350" y="285751"/>
            <a:ext cx="5243619" cy="2730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5143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0" name="Google Shape;80;p17"/>
          <p:cNvSpPr txBox="1"/>
          <p:nvPr>
            <p:ph idx="2" type="body"/>
          </p:nvPr>
        </p:nvSpPr>
        <p:spPr>
          <a:xfrm>
            <a:off x="46291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1" name="Google Shape;81;p1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8"/>
          <p:cNvSpPr txBox="1"/>
          <p:nvPr>
            <p:ph type="title"/>
          </p:nvPr>
        </p:nvSpPr>
        <p:spPr>
          <a:xfrm>
            <a:off x="2171700" y="571500"/>
            <a:ext cx="6457950"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85807" y="1637851"/>
            <a:ext cx="380999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7" name="Google Shape;87;p18"/>
          <p:cNvSpPr txBox="1"/>
          <p:nvPr>
            <p:ph idx="2" type="body"/>
          </p:nvPr>
        </p:nvSpPr>
        <p:spPr>
          <a:xfrm>
            <a:off x="514350" y="2349499"/>
            <a:ext cx="3983831"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8" name="Google Shape;88;p18"/>
          <p:cNvSpPr txBox="1"/>
          <p:nvPr>
            <p:ph idx="3" type="body"/>
          </p:nvPr>
        </p:nvSpPr>
        <p:spPr>
          <a:xfrm>
            <a:off x="4800600" y="1637851"/>
            <a:ext cx="382905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9" name="Google Shape;89;p18"/>
          <p:cNvSpPr txBox="1"/>
          <p:nvPr>
            <p:ph idx="4" type="body"/>
          </p:nvPr>
        </p:nvSpPr>
        <p:spPr>
          <a:xfrm>
            <a:off x="4629150" y="2349499"/>
            <a:ext cx="4000500"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 name="Google Shape;90;p1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514350" y="1143000"/>
            <a:ext cx="308610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1"/>
          <p:cNvSpPr txBox="1"/>
          <p:nvPr>
            <p:ph idx="1" type="body"/>
          </p:nvPr>
        </p:nvSpPr>
        <p:spPr>
          <a:xfrm>
            <a:off x="3746686" y="560069"/>
            <a:ext cx="4882964" cy="4103944"/>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05" name="Google Shape;105;p21"/>
          <p:cNvSpPr txBox="1"/>
          <p:nvPr>
            <p:ph idx="2" type="body"/>
          </p:nvPr>
        </p:nvSpPr>
        <p:spPr>
          <a:xfrm>
            <a:off x="514350" y="2343149"/>
            <a:ext cx="308610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6" name="Google Shape;106;p2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514350" y="1143000"/>
            <a:ext cx="515493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p:nvPr>
            <p:ph idx="2" type="pic"/>
          </p:nvPr>
        </p:nvSpPr>
        <p:spPr>
          <a:xfrm>
            <a:off x="5895929" y="563431"/>
            <a:ext cx="2733721" cy="4100582"/>
          </a:xfrm>
          <a:prstGeom prst="rect">
            <a:avLst/>
          </a:prstGeom>
          <a:noFill/>
          <a:ln>
            <a:noFill/>
          </a:ln>
        </p:spPr>
      </p:sp>
      <p:sp>
        <p:nvSpPr>
          <p:cNvPr id="112" name="Google Shape;112;p22"/>
          <p:cNvSpPr txBox="1"/>
          <p:nvPr>
            <p:ph idx="1" type="body"/>
          </p:nvPr>
        </p:nvSpPr>
        <p:spPr>
          <a:xfrm>
            <a:off x="514350" y="2343149"/>
            <a:ext cx="515493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13" name="Google Shape;113;p22"/>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3"/>
          <p:cNvSpPr txBox="1"/>
          <p:nvPr>
            <p:ph type="title"/>
          </p:nvPr>
        </p:nvSpPr>
        <p:spPr>
          <a:xfrm>
            <a:off x="514333" y="3523020"/>
            <a:ext cx="8116526"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511295" y="706079"/>
            <a:ext cx="8116380" cy="2608621"/>
          </a:xfrm>
          <a:prstGeom prst="rect">
            <a:avLst/>
          </a:prstGeom>
          <a:noFill/>
          <a:ln>
            <a:noFill/>
          </a:ln>
        </p:spPr>
      </p:sp>
      <p:sp>
        <p:nvSpPr>
          <p:cNvPr id="119" name="Google Shape;119;p23"/>
          <p:cNvSpPr txBox="1"/>
          <p:nvPr>
            <p:ph idx="1" type="body"/>
          </p:nvPr>
        </p:nvSpPr>
        <p:spPr>
          <a:xfrm>
            <a:off x="514350" y="4137536"/>
            <a:ext cx="8115300" cy="52647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0" name="Google Shape;120;p2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23" name="Shape 123"/>
        <p:cNvGrpSpPr/>
        <p:nvPr/>
      </p:nvGrpSpPr>
      <p:grpSpPr>
        <a:xfrm>
          <a:off x="0" y="0"/>
          <a:ext cx="0" cy="0"/>
          <a:chOff x="0" y="0"/>
          <a:chExt cx="0" cy="0"/>
        </a:xfrm>
      </p:grpSpPr>
      <p:pic>
        <p:nvPicPr>
          <p:cNvPr descr="C0-HD-BTM.png" id="124" name="Google Shape;124;p2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24"/>
          <p:cNvSpPr txBox="1"/>
          <p:nvPr>
            <p:ph type="title"/>
          </p:nvPr>
        </p:nvSpPr>
        <p:spPr>
          <a:xfrm>
            <a:off x="514350" y="565149"/>
            <a:ext cx="8115300" cy="21018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a:off x="768350" y="2736850"/>
            <a:ext cx="7597887" cy="7493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7" name="Google Shape;127;p24"/>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30" name="Shape 130"/>
        <p:cNvGrpSpPr/>
        <p:nvPr/>
      </p:nvGrpSpPr>
      <p:grpSpPr>
        <a:xfrm>
          <a:off x="0" y="0"/>
          <a:ext cx="0" cy="0"/>
          <a:chOff x="0" y="0"/>
          <a:chExt cx="0" cy="0"/>
        </a:xfrm>
      </p:grpSpPr>
      <p:pic>
        <p:nvPicPr>
          <p:cNvPr descr="C0-HD-BTM.png" id="131" name="Google Shape;131;p25"/>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32" name="Google Shape;132;p25"/>
          <p:cNvSpPr txBox="1"/>
          <p:nvPr>
            <p:ph type="title"/>
          </p:nvPr>
        </p:nvSpPr>
        <p:spPr>
          <a:xfrm>
            <a:off x="768350" y="565150"/>
            <a:ext cx="7613650" cy="19533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a:off x="977899" y="2524167"/>
            <a:ext cx="7194552" cy="3333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4" name="Google Shape;134;p25"/>
          <p:cNvSpPr txBox="1"/>
          <p:nvPr>
            <p:ph idx="2" type="body"/>
          </p:nvPr>
        </p:nvSpPr>
        <p:spPr>
          <a:xfrm>
            <a:off x="768350" y="2969897"/>
            <a:ext cx="7613650" cy="50990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5" name="Google Shape;135;p25"/>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Century Gothic"/>
              <a:buNone/>
            </a:pPr>
            <a:r>
              <a:rPr b="0" lang="en" sz="6000" cap="none">
                <a:solidFill>
                  <a:schemeClr val="lt1"/>
                </a:solidFill>
                <a:latin typeface="Century Gothic"/>
                <a:ea typeface="Century Gothic"/>
                <a:cs typeface="Century Gothic"/>
                <a:sym typeface="Century Gothic"/>
              </a:rPr>
              <a:t>“</a:t>
            </a:r>
            <a:endParaRPr sz="1100"/>
          </a:p>
        </p:txBody>
      </p:sp>
      <p:sp>
        <p:nvSpPr>
          <p:cNvPr id="139" name="Google Shape;139;p25"/>
          <p:cNvSpPr txBox="1"/>
          <p:nvPr/>
        </p:nvSpPr>
        <p:spPr>
          <a:xfrm>
            <a:off x="8238173" y="2025968"/>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entury Gothic"/>
              <a:buNone/>
            </a:pPr>
            <a:r>
              <a:rPr b="0" lang="en" sz="6000" cap="non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40" name="Shape 140"/>
        <p:cNvGrpSpPr/>
        <p:nvPr/>
      </p:nvGrpSpPr>
      <p:grpSpPr>
        <a:xfrm>
          <a:off x="0" y="0"/>
          <a:ext cx="0" cy="0"/>
          <a:chOff x="0" y="0"/>
          <a:chExt cx="0" cy="0"/>
        </a:xfrm>
      </p:grpSpPr>
      <p:pic>
        <p:nvPicPr>
          <p:cNvPr descr="C0-HD-BTM.png" id="141" name="Google Shape;141;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42" name="Google Shape;142;p26"/>
          <p:cNvSpPr txBox="1"/>
          <p:nvPr>
            <p:ph type="title"/>
          </p:nvPr>
        </p:nvSpPr>
        <p:spPr>
          <a:xfrm>
            <a:off x="768371" y="843526"/>
            <a:ext cx="7609640" cy="188387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6"/>
          <p:cNvSpPr txBox="1"/>
          <p:nvPr>
            <p:ph idx="1" type="body"/>
          </p:nvPr>
        </p:nvSpPr>
        <p:spPr>
          <a:xfrm>
            <a:off x="768350" y="2736236"/>
            <a:ext cx="7608491" cy="749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44" name="Google Shape;144;p26"/>
          <p:cNvSpPr txBox="1"/>
          <p:nvPr>
            <p:ph idx="10" type="dt"/>
          </p:nvPr>
        </p:nvSpPr>
        <p:spPr>
          <a:xfrm>
            <a:off x="5860839" y="284162"/>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a:off x="514350" y="284162"/>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2171700" y="571499"/>
            <a:ext cx="6457949" cy="977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7"/>
          <p:cNvSpPr txBox="1"/>
          <p:nvPr>
            <p:ph idx="1" type="body"/>
          </p:nvPr>
        </p:nvSpPr>
        <p:spPr>
          <a:xfrm>
            <a:off x="514350" y="1651560"/>
            <a:ext cx="2592324" cy="46299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0" name="Google Shape;150;p27"/>
          <p:cNvSpPr txBox="1"/>
          <p:nvPr>
            <p:ph idx="2" type="body"/>
          </p:nvPr>
        </p:nvSpPr>
        <p:spPr>
          <a:xfrm>
            <a:off x="514349"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1" name="Google Shape;151;p27"/>
          <p:cNvSpPr txBox="1"/>
          <p:nvPr>
            <p:ph idx="3" type="body"/>
          </p:nvPr>
        </p:nvSpPr>
        <p:spPr>
          <a:xfrm>
            <a:off x="3276600" y="1651000"/>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2" name="Google Shape;152;p27"/>
          <p:cNvSpPr txBox="1"/>
          <p:nvPr>
            <p:ph idx="4" type="body"/>
          </p:nvPr>
        </p:nvSpPr>
        <p:spPr>
          <a:xfrm>
            <a:off x="3275143" y="2178050"/>
            <a:ext cx="2592324" cy="24859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3" name="Google Shape;153;p27"/>
          <p:cNvSpPr txBox="1"/>
          <p:nvPr>
            <p:ph idx="5" type="body"/>
          </p:nvPr>
        </p:nvSpPr>
        <p:spPr>
          <a:xfrm>
            <a:off x="6038850" y="1644649"/>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4" name="Google Shape;154;p27"/>
          <p:cNvSpPr txBox="1"/>
          <p:nvPr>
            <p:ph idx="6" type="body"/>
          </p:nvPr>
        </p:nvSpPr>
        <p:spPr>
          <a:xfrm>
            <a:off x="6038851"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5" name="Google Shape;155;p2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8" name="Shape 158"/>
        <p:cNvGrpSpPr/>
        <p:nvPr/>
      </p:nvGrpSpPr>
      <p:grpSpPr>
        <a:xfrm>
          <a:off x="0" y="0"/>
          <a:ext cx="0" cy="0"/>
          <a:chOff x="0" y="0"/>
          <a:chExt cx="0" cy="0"/>
        </a:xfrm>
      </p:grpSpPr>
      <p:sp>
        <p:nvSpPr>
          <p:cNvPr id="159" name="Google Shape;159;p28"/>
          <p:cNvSpPr txBox="1"/>
          <p:nvPr>
            <p:ph type="title"/>
          </p:nvPr>
        </p:nvSpPr>
        <p:spPr>
          <a:xfrm>
            <a:off x="2171700" y="571500"/>
            <a:ext cx="6457949"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8"/>
          <p:cNvSpPr txBox="1"/>
          <p:nvPr>
            <p:ph idx="1" type="body"/>
          </p:nvPr>
        </p:nvSpPr>
        <p:spPr>
          <a:xfrm>
            <a:off x="516463" y="3143250"/>
            <a:ext cx="2588687"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1" name="Google Shape;161;p28"/>
          <p:cNvSpPr/>
          <p:nvPr>
            <p:ph idx="2" type="pic"/>
          </p:nvPr>
        </p:nvSpPr>
        <p:spPr>
          <a:xfrm>
            <a:off x="516463" y="1771650"/>
            <a:ext cx="2588687"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2" name="Google Shape;162;p28"/>
          <p:cNvSpPr txBox="1"/>
          <p:nvPr>
            <p:ph idx="3" type="body"/>
          </p:nvPr>
        </p:nvSpPr>
        <p:spPr>
          <a:xfrm>
            <a:off x="516463" y="3655323"/>
            <a:ext cx="2588687"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3" name="Google Shape;163;p28"/>
          <p:cNvSpPr txBox="1"/>
          <p:nvPr>
            <p:ph idx="4" type="body"/>
          </p:nvPr>
        </p:nvSpPr>
        <p:spPr>
          <a:xfrm>
            <a:off x="3280697" y="3143250"/>
            <a:ext cx="2586701"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4" name="Google Shape;164;p28"/>
          <p:cNvSpPr/>
          <p:nvPr>
            <p:ph idx="5" type="pic"/>
          </p:nvPr>
        </p:nvSpPr>
        <p:spPr>
          <a:xfrm>
            <a:off x="3280697" y="1771650"/>
            <a:ext cx="2586702"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5" name="Google Shape;165;p28"/>
          <p:cNvSpPr txBox="1"/>
          <p:nvPr>
            <p:ph idx="6" type="body"/>
          </p:nvPr>
        </p:nvSpPr>
        <p:spPr>
          <a:xfrm>
            <a:off x="3280698" y="3655322"/>
            <a:ext cx="2586701"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6" name="Google Shape;166;p28"/>
          <p:cNvSpPr txBox="1"/>
          <p:nvPr>
            <p:ph idx="7" type="body"/>
          </p:nvPr>
        </p:nvSpPr>
        <p:spPr>
          <a:xfrm>
            <a:off x="6037298" y="3143250"/>
            <a:ext cx="2592352"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7" name="Google Shape;167;p28"/>
          <p:cNvSpPr/>
          <p:nvPr>
            <p:ph idx="8" type="pic"/>
          </p:nvPr>
        </p:nvSpPr>
        <p:spPr>
          <a:xfrm>
            <a:off x="6037391" y="1771650"/>
            <a:ext cx="2585908"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8" name="Google Shape;168;p28"/>
          <p:cNvSpPr txBox="1"/>
          <p:nvPr>
            <p:ph idx="9" type="body"/>
          </p:nvPr>
        </p:nvSpPr>
        <p:spPr>
          <a:xfrm>
            <a:off x="6037298" y="3655321"/>
            <a:ext cx="2589334"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9" name="Google Shape;169;p2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9"/>
          <p:cNvSpPr txBox="1"/>
          <p:nvPr>
            <p:ph idx="1" type="body"/>
          </p:nvPr>
        </p:nvSpPr>
        <p:spPr>
          <a:xfrm rot="5400000">
            <a:off x="3062953" y="-902684"/>
            <a:ext cx="3018094"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5" name="Google Shape;175;p2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pic>
        <p:nvPicPr>
          <p:cNvPr descr="C0-HD-BTM.png" id="179" name="Google Shape;179;p30"/>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0" name="Google Shape;180;p30"/>
          <p:cNvSpPr txBox="1"/>
          <p:nvPr>
            <p:ph type="title"/>
          </p:nvPr>
        </p:nvSpPr>
        <p:spPr>
          <a:xfrm rot="5400000">
            <a:off x="6394450" y="1250949"/>
            <a:ext cx="2927350" cy="15430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0"/>
          <p:cNvSpPr txBox="1"/>
          <p:nvPr>
            <p:ph idx="1" type="body"/>
          </p:nvPr>
        </p:nvSpPr>
        <p:spPr>
          <a:xfrm rot="5400000">
            <a:off x="2381250" y="-1054100"/>
            <a:ext cx="2927350" cy="615315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30"/>
          <p:cNvSpPr txBox="1"/>
          <p:nvPr>
            <p:ph idx="10" type="dt"/>
          </p:nvPr>
        </p:nvSpPr>
        <p:spPr>
          <a:xfrm>
            <a:off x="5860839" y="284956"/>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0"/>
          <p:cNvSpPr txBox="1"/>
          <p:nvPr>
            <p:ph idx="11" type="ftr"/>
          </p:nvPr>
        </p:nvSpPr>
        <p:spPr>
          <a:xfrm>
            <a:off x="514350" y="285750"/>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pic>
        <p:nvPicPr>
          <p:cNvPr descr="C0-HD-TOP.png" id="51" name="Google Shape;51;p13"/>
          <p:cNvPicPr preferRelativeResize="0"/>
          <p:nvPr/>
        </p:nvPicPr>
        <p:blipFill rotWithShape="1">
          <a:blip r:embed="rId1">
            <a:alphaModFix/>
          </a:blip>
          <a:srcRect b="0" l="0" r="0" t="0"/>
          <a:stretch/>
        </p:blipFill>
        <p:spPr>
          <a:xfrm>
            <a:off x="0" y="0"/>
            <a:ext cx="9144000" cy="1081087"/>
          </a:xfrm>
          <a:prstGeom prst="rect">
            <a:avLst/>
          </a:prstGeom>
          <a:noFill/>
          <a:ln>
            <a:noFill/>
          </a:ln>
        </p:spPr>
      </p:pic>
      <p:sp>
        <p:nvSpPr>
          <p:cNvPr id="52" name="Google Shape;52;p1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lt1"/>
              </a:buClr>
              <a:buSzPts val="1700"/>
              <a:buFont typeface="Arial"/>
              <a:buChar char="•"/>
              <a:defRPr b="0" i="0" sz="17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6" name="Google Shape;56;p1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2900">
                <a:solidFill>
                  <a:srgbClr val="E6EDF3"/>
                </a:solidFill>
                <a:latin typeface="Courier New"/>
                <a:ea typeface="Courier New"/>
                <a:cs typeface="Courier New"/>
                <a:sym typeface="Courier New"/>
              </a:rPr>
              <a:t>Text Summarizer Using NLP (Natural Language Processing)</a:t>
            </a:r>
            <a:endParaRPr b="1" sz="2900">
              <a:solidFill>
                <a:srgbClr val="E6EDF3"/>
              </a:solidFill>
              <a:latin typeface="Courier New"/>
              <a:ea typeface="Courier New"/>
              <a:cs typeface="Courier New"/>
              <a:sym typeface="Courier New"/>
            </a:endParaRPr>
          </a:p>
          <a:p>
            <a:pPr indent="0" lvl="0" marL="0" rtl="0" algn="l">
              <a:lnSpc>
                <a:spcPct val="90000"/>
              </a:lnSpc>
              <a:spcBef>
                <a:spcPts val="0"/>
              </a:spcBef>
              <a:spcAft>
                <a:spcPts val="0"/>
              </a:spcAft>
              <a:buClr>
                <a:schemeClr val="lt1"/>
              </a:buClr>
              <a:buSzPts val="3600"/>
              <a:buFont typeface="Century Gothic"/>
              <a:buNone/>
            </a:pPr>
            <a:r>
              <a:t/>
            </a:r>
            <a:endParaRPr b="1" sz="2900"/>
          </a:p>
        </p:txBody>
      </p:sp>
      <p:sp>
        <p:nvSpPr>
          <p:cNvPr id="190" name="Google Shape;190;p31"/>
          <p:cNvSpPr txBox="1"/>
          <p:nvPr>
            <p:ph idx="1" type="subTitle"/>
          </p:nvPr>
        </p:nvSpPr>
        <p:spPr>
          <a:xfrm>
            <a:off x="585787" y="2952751"/>
            <a:ext cx="8007494" cy="1368822"/>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latin typeface="Times New Roman"/>
                <a:ea typeface="Times New Roman"/>
                <a:cs typeface="Times New Roman"/>
                <a:sym typeface="Times New Roman"/>
              </a:rPr>
              <a:t>Name: Avishek Roy Sparsho</a:t>
            </a:r>
            <a:endParaRPr b="0" i="0"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latin typeface="Times New Roman"/>
                <a:ea typeface="Times New Roman"/>
                <a:cs typeface="Times New Roman"/>
                <a:sym typeface="Times New Roman"/>
              </a:rPr>
              <a:t>Id: 20301269</a:t>
            </a:r>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latin typeface="Times New Roman"/>
                <a:ea typeface="Times New Roman"/>
                <a:cs typeface="Times New Roman"/>
                <a:sym typeface="Times New Roman"/>
              </a:rPr>
              <a:t>Group: 25</a:t>
            </a:r>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latin typeface="Times New Roman"/>
                <a:ea typeface="Times New Roman"/>
                <a:cs typeface="Times New Roman"/>
                <a:sym typeface="Times New Roman"/>
              </a:rPr>
              <a:t>Section: 02</a:t>
            </a:r>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latin typeface="Times New Roman"/>
                <a:ea typeface="Times New Roman"/>
                <a:cs typeface="Times New Roman"/>
                <a:sym typeface="Times New Roman"/>
              </a:rPr>
              <a:t>Faculty: Annajiat Alim Rasel</a:t>
            </a:r>
            <a:endParaRPr/>
          </a:p>
          <a:p>
            <a:pPr indent="0" lvl="0" marL="0" rtl="0" algn="l">
              <a:lnSpc>
                <a:spcPct val="100000"/>
              </a:lnSpc>
              <a:spcBef>
                <a:spcPts val="0"/>
              </a:spcBef>
              <a:spcAft>
                <a:spcPts val="0"/>
              </a:spcAft>
              <a:buClr>
                <a:srgbClr val="000000"/>
              </a:buClr>
              <a:buSzPts val="1100"/>
              <a:buNone/>
            </a:pPr>
            <a:r>
              <a:rPr b="0" i="0" lang="en" sz="1400" u="none" cap="none" strike="noStrike">
                <a:latin typeface="Times New Roman"/>
                <a:ea typeface="Times New Roman"/>
                <a:cs typeface="Times New Roman"/>
                <a:sym typeface="Times New Roman"/>
              </a:rPr>
              <a:t>CSE431</a:t>
            </a:r>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latin typeface="Times New Roman"/>
              <a:ea typeface="Times New Roman"/>
              <a:cs typeface="Times New Roman"/>
              <a:sym typeface="Times New Roman"/>
            </a:endParaRPr>
          </a:p>
          <a:p>
            <a:pPr indent="0" lvl="0" marL="0" rtl="0" algn="l">
              <a:lnSpc>
                <a:spcPct val="90000"/>
              </a:lnSpc>
              <a:spcBef>
                <a:spcPts val="800"/>
              </a:spcBef>
              <a:spcAft>
                <a:spcPts val="0"/>
              </a:spcAft>
              <a:buClr>
                <a:schemeClr val="lt1"/>
              </a:buClr>
              <a:buSzPts val="1400"/>
              <a:buNone/>
            </a:pPr>
            <a:r>
              <a:t/>
            </a:r>
            <a:endParaRPr sz="1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935182" y="676149"/>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sz="3000"/>
              <a:t>CONTENTS OF THIS PRESENTATION</a:t>
            </a:r>
            <a:endParaRPr/>
          </a:p>
        </p:txBody>
      </p:sp>
      <p:sp>
        <p:nvSpPr>
          <p:cNvPr id="196" name="Google Shape;196;p32"/>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fontScale="85000" lnSpcReduction="20000"/>
          </a:bodyPr>
          <a:lstStyle/>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 Summary</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1.1 Motivation/purpose/aims/hypothesis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1.2 Contribution</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1.3 Methodology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1.4 Conclusion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 Limitations </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2.1 First Limitation/Critique</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2.2 Second Limitation/Critique</a:t>
            </a:r>
            <a:endParaRPr b="1" sz="1800">
              <a:latin typeface="Arial"/>
              <a:ea typeface="Arial"/>
              <a:cs typeface="Arial"/>
              <a:sym typeface="Arial"/>
            </a:endParaRPr>
          </a:p>
          <a:p>
            <a:pPr indent="-76200" lvl="0" marL="177800" rtl="0" algn="l">
              <a:spcBef>
                <a:spcPts val="1100"/>
              </a:spcBef>
              <a:spcAft>
                <a:spcPts val="0"/>
              </a:spcAft>
              <a:buClr>
                <a:schemeClr val="dk1"/>
              </a:buClr>
              <a:buSzPct val="61111"/>
              <a:buFont typeface="Arial"/>
              <a:buNone/>
            </a:pPr>
            <a:r>
              <a:rPr b="1" lang="en" sz="1800">
                <a:latin typeface="Arial"/>
                <a:ea typeface="Arial"/>
                <a:cs typeface="Arial"/>
                <a:sym typeface="Arial"/>
              </a:rPr>
              <a:t>3 Synthesis</a:t>
            </a:r>
            <a:endParaRPr b="1" sz="1800">
              <a:latin typeface="Arial"/>
              <a:ea typeface="Arial"/>
              <a:cs typeface="Arial"/>
              <a:sym typeface="Arial"/>
            </a:endParaRPr>
          </a:p>
          <a:p>
            <a:pPr indent="-76200" lvl="0" marL="177800" rtl="0" algn="l">
              <a:lnSpc>
                <a:spcPct val="90000"/>
              </a:lnSpc>
              <a:spcBef>
                <a:spcPts val="1100"/>
              </a:spcBef>
              <a:spcAft>
                <a:spcPts val="0"/>
              </a:spcAft>
              <a:buClr>
                <a:schemeClr val="lt1"/>
              </a:buClr>
              <a:buSzPct val="94444"/>
              <a:buNone/>
            </a:pPr>
            <a:r>
              <a:t/>
            </a:r>
            <a:endParaRPr b="1" sz="1800">
              <a:latin typeface="Arial"/>
              <a:ea typeface="Arial"/>
              <a:cs typeface="Arial"/>
              <a:sym typeface="Arial"/>
            </a:endParaRPr>
          </a:p>
        </p:txBody>
      </p:sp>
      <p:sp>
        <p:nvSpPr>
          <p:cNvPr id="197" name="Google Shape;197;p32"/>
          <p:cNvSpPr txBox="1"/>
          <p:nvPr/>
        </p:nvSpPr>
        <p:spPr>
          <a:xfrm>
            <a:off x="8629650" y="4769427"/>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1</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0" y="3"/>
            <a:ext cx="3292500" cy="32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00000"/>
              <a:buFont typeface="Century Gothic"/>
              <a:buNone/>
            </a:pPr>
            <a:r>
              <a:rPr lang="en" u="sng"/>
              <a:t>Summary</a:t>
            </a:r>
            <a:endParaRPr/>
          </a:p>
        </p:txBody>
      </p:sp>
      <p:sp>
        <p:nvSpPr>
          <p:cNvPr id="203" name="Google Shape;203;p33"/>
          <p:cNvSpPr txBox="1"/>
          <p:nvPr>
            <p:ph idx="1" type="body"/>
          </p:nvPr>
        </p:nvSpPr>
        <p:spPr>
          <a:xfrm>
            <a:off x="514350" y="1645925"/>
            <a:ext cx="2380200" cy="30180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None/>
            </a:pPr>
            <a:r>
              <a:rPr b="1" lang="en" sz="1300">
                <a:latin typeface="Arial"/>
                <a:ea typeface="Arial"/>
                <a:cs typeface="Arial"/>
                <a:sym typeface="Arial"/>
              </a:rPr>
              <a:t>Purpose</a:t>
            </a:r>
            <a:endParaRPr b="1" sz="13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The purpose of this study is to develop a text summarizer that can accurately and efficiently generate concise summaries of text documents. The summarizer aims to provide users with a quick overview of the main points and key information contained in the text.</a:t>
            </a:r>
            <a:endParaRPr sz="1100">
              <a:latin typeface="Arial"/>
              <a:ea typeface="Arial"/>
              <a:cs typeface="Arial"/>
              <a:sym typeface="Arial"/>
            </a:endParaRPr>
          </a:p>
          <a:p>
            <a:pPr indent="-88900" lvl="0" marL="177800" rtl="0" algn="l">
              <a:lnSpc>
                <a:spcPct val="90000"/>
              </a:lnSpc>
              <a:spcBef>
                <a:spcPts val="1200"/>
              </a:spcBef>
              <a:spcAft>
                <a:spcPts val="0"/>
              </a:spcAft>
              <a:buClr>
                <a:schemeClr val="lt1"/>
              </a:buClr>
              <a:buSzPts val="1700"/>
              <a:buNone/>
            </a:pPr>
            <a:r>
              <a:t/>
            </a:r>
            <a:endParaRPr b="1" sz="1800">
              <a:latin typeface="Montserrat"/>
              <a:ea typeface="Montserrat"/>
              <a:cs typeface="Montserrat"/>
              <a:sym typeface="Montserrat"/>
            </a:endParaRPr>
          </a:p>
        </p:txBody>
      </p:sp>
      <p:sp>
        <p:nvSpPr>
          <p:cNvPr id="204" name="Google Shape;204;p33"/>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2</a:t>
            </a:r>
            <a:endParaRPr sz="1100"/>
          </a:p>
        </p:txBody>
      </p:sp>
      <p:sp>
        <p:nvSpPr>
          <p:cNvPr id="205" name="Google Shape;205;p33"/>
          <p:cNvSpPr txBox="1"/>
          <p:nvPr/>
        </p:nvSpPr>
        <p:spPr>
          <a:xfrm>
            <a:off x="2894550" y="1645925"/>
            <a:ext cx="3000000" cy="28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Main Contribution</a:t>
            </a:r>
            <a:endParaRPr b="1" sz="1300">
              <a:solidFill>
                <a:schemeClr val="lt1"/>
              </a:solidFill>
            </a:endParaRPr>
          </a:p>
          <a:p>
            <a:pPr indent="0" lvl="0" marL="0" rtl="0" algn="l">
              <a:lnSpc>
                <a:spcPct val="115000"/>
              </a:lnSpc>
              <a:spcBef>
                <a:spcPts val="1200"/>
              </a:spcBef>
              <a:spcAft>
                <a:spcPts val="0"/>
              </a:spcAft>
              <a:buNone/>
            </a:pPr>
            <a:r>
              <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The main contribution of this study is the development and implementation of a text summarizer using NLP techniques. The summarizer is designed to accurately and efficiently generate concise summaries of text documents, providing users with a quick overview of the main points and key information.</a:t>
            </a:r>
            <a:endParaRPr sz="11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t/>
            </a:r>
            <a:endParaRPr b="1" sz="1300">
              <a:solidFill>
                <a:schemeClr val="lt1"/>
              </a:solidFill>
            </a:endParaRPr>
          </a:p>
        </p:txBody>
      </p:sp>
      <p:sp>
        <p:nvSpPr>
          <p:cNvPr id="206" name="Google Shape;206;p33"/>
          <p:cNvSpPr txBox="1"/>
          <p:nvPr/>
        </p:nvSpPr>
        <p:spPr>
          <a:xfrm>
            <a:off x="6048825" y="1645925"/>
            <a:ext cx="3000000" cy="24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Conclusion</a:t>
            </a:r>
            <a:endParaRPr b="1" sz="1300">
              <a:solidFill>
                <a:schemeClr val="lt1"/>
              </a:solidFill>
            </a:endParaRPr>
          </a:p>
          <a:p>
            <a:pPr indent="0" lvl="0" marL="0" rtl="0" algn="l">
              <a:lnSpc>
                <a:spcPct val="115000"/>
              </a:lnSpc>
              <a:spcBef>
                <a:spcPts val="1200"/>
              </a:spcBef>
              <a:spcAft>
                <a:spcPts val="1200"/>
              </a:spcAft>
              <a:buNone/>
            </a:pPr>
            <a:r>
              <a:rPr lang="en" sz="1100">
                <a:solidFill>
                  <a:schemeClr val="lt1"/>
                </a:solidFill>
              </a:rPr>
              <a:t>In conclusion, this study presents a text summarizer that effectively generates concise summaries of text documents. The summarizer has been evaluated for accuracy, efficiency, and usability, and has shown promising results. The development of this text summarizer contributes to the field of NLP and has the potential to be applied in various domains where text summarization is required.</a:t>
            </a:r>
            <a:endParaRPr b="1" sz="1300">
              <a:solidFill>
                <a:schemeClr val="lt1"/>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2191250" y="-62320"/>
            <a:ext cx="6458100" cy="969900"/>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Times New Roman"/>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212" name="Google Shape;212;p34"/>
          <p:cNvSpPr txBox="1"/>
          <p:nvPr>
            <p:ph idx="1" type="body"/>
          </p:nvPr>
        </p:nvSpPr>
        <p:spPr>
          <a:xfrm>
            <a:off x="915325" y="3119400"/>
            <a:ext cx="3357900" cy="20241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Data Collection</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We collected a large dataset of news articles from various online sources using web scraping techniques. The articles were in multiple languages and covered a wide range of topics.</a:t>
            </a:r>
            <a:endParaRPr sz="1100">
              <a:latin typeface="Arial"/>
              <a:ea typeface="Arial"/>
              <a:cs typeface="Arial"/>
              <a:sym typeface="Arial"/>
            </a:endParaRPr>
          </a:p>
          <a:p>
            <a:pPr indent="0" lvl="0" marL="0" rtl="0" algn="l">
              <a:lnSpc>
                <a:spcPct val="90000"/>
              </a:lnSpc>
              <a:spcBef>
                <a:spcPts val="1200"/>
              </a:spcBef>
              <a:spcAft>
                <a:spcPts val="0"/>
              </a:spcAft>
              <a:buNone/>
            </a:pPr>
            <a:r>
              <a:t/>
            </a:r>
            <a:endParaRPr/>
          </a:p>
        </p:txBody>
      </p:sp>
      <p:sp>
        <p:nvSpPr>
          <p:cNvPr id="213" name="Google Shape;213;p34"/>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3</a:t>
            </a:r>
            <a:endParaRPr sz="1100"/>
          </a:p>
        </p:txBody>
      </p:sp>
      <p:pic>
        <p:nvPicPr>
          <p:cNvPr id="214" name="Google Shape;214;p34"/>
          <p:cNvPicPr preferRelativeResize="0"/>
          <p:nvPr/>
        </p:nvPicPr>
        <p:blipFill>
          <a:blip r:embed="rId3">
            <a:alphaModFix/>
          </a:blip>
          <a:stretch>
            <a:fillRect/>
          </a:stretch>
        </p:blipFill>
        <p:spPr>
          <a:xfrm flipH="1">
            <a:off x="302901" y="903625"/>
            <a:ext cx="3970324" cy="2131950"/>
          </a:xfrm>
          <a:prstGeom prst="rect">
            <a:avLst/>
          </a:prstGeom>
          <a:noFill/>
          <a:ln>
            <a:noFill/>
          </a:ln>
        </p:spPr>
      </p:pic>
      <p:sp>
        <p:nvSpPr>
          <p:cNvPr id="215" name="Google Shape;215;p34"/>
          <p:cNvSpPr txBox="1"/>
          <p:nvPr/>
        </p:nvSpPr>
        <p:spPr>
          <a:xfrm>
            <a:off x="5561325" y="3031625"/>
            <a:ext cx="3000000" cy="19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Text Summarization Algorithm</a:t>
            </a:r>
            <a:endParaRPr b="1" sz="1300">
              <a:solidFill>
                <a:schemeClr val="lt1"/>
              </a:solidFill>
            </a:endParaRPr>
          </a:p>
          <a:p>
            <a:pPr indent="0" lvl="0" marL="0" rtl="0" algn="l">
              <a:lnSpc>
                <a:spcPct val="115000"/>
              </a:lnSpc>
              <a:spcBef>
                <a:spcPts val="1200"/>
              </a:spcBef>
              <a:spcAft>
                <a:spcPts val="1200"/>
              </a:spcAft>
              <a:buNone/>
            </a:pPr>
            <a:r>
              <a:rPr lang="en" sz="1100">
                <a:solidFill>
                  <a:schemeClr val="lt1"/>
                </a:solidFill>
              </a:rPr>
              <a:t>We developed a custom text summarization algorithm based on the principles of Natural Language Processing (NLP). The algorithm uses techniques such as sentence extraction, keyword extraction, and sentence ranking to generate concise and informative summaries of the input text.                                                                                             </a:t>
            </a:r>
            <a:endParaRPr sz="1100">
              <a:solidFill>
                <a:schemeClr val="lt1"/>
              </a:solidFill>
            </a:endParaRPr>
          </a:p>
        </p:txBody>
      </p:sp>
      <p:pic>
        <p:nvPicPr>
          <p:cNvPr id="216" name="Google Shape;216;p34"/>
          <p:cNvPicPr preferRelativeResize="0"/>
          <p:nvPr/>
        </p:nvPicPr>
        <p:blipFill>
          <a:blip r:embed="rId4">
            <a:alphaModFix/>
          </a:blip>
          <a:stretch>
            <a:fillRect/>
          </a:stretch>
        </p:blipFill>
        <p:spPr>
          <a:xfrm>
            <a:off x="4445175" y="1059975"/>
            <a:ext cx="4551050" cy="1819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64025" y="224900"/>
            <a:ext cx="8365500" cy="13182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1800"/>
              </a:spcBef>
              <a:spcAft>
                <a:spcPts val="0"/>
              </a:spcAft>
              <a:buClr>
                <a:schemeClr val="dk1"/>
              </a:buClr>
              <a:buSzPts val="1100"/>
              <a:buFont typeface="Arial"/>
              <a:buNone/>
            </a:pPr>
            <a:r>
              <a:rPr b="1" lang="en" sz="1700">
                <a:latin typeface="Arial"/>
                <a:ea typeface="Arial"/>
                <a:cs typeface="Arial"/>
                <a:sym typeface="Arial"/>
              </a:rPr>
              <a:t>Conclusion</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300">
                <a:latin typeface="Arial"/>
                <a:ea typeface="Arial"/>
                <a:cs typeface="Arial"/>
                <a:sym typeface="Arial"/>
              </a:rPr>
              <a:t>In conclusion, the study on the text summarizer using NLP has provided several key findings and implications.</a:t>
            </a:r>
            <a:endParaRPr sz="1300">
              <a:latin typeface="Arial"/>
              <a:ea typeface="Arial"/>
              <a:cs typeface="Arial"/>
              <a:sym typeface="Arial"/>
            </a:endParaRPr>
          </a:p>
          <a:p>
            <a:pPr indent="0" lvl="0" marL="0" rtl="0" algn="r">
              <a:lnSpc>
                <a:spcPct val="90000"/>
              </a:lnSpc>
              <a:spcBef>
                <a:spcPts val="1200"/>
              </a:spcBef>
              <a:spcAft>
                <a:spcPts val="0"/>
              </a:spcAft>
              <a:buClr>
                <a:schemeClr val="lt1"/>
              </a:buClr>
              <a:buSzPts val="3000"/>
              <a:buFont typeface="Montserrat Black"/>
              <a:buNone/>
            </a:pPr>
            <a:r>
              <a:t/>
            </a:r>
            <a:endParaRPr>
              <a:latin typeface="Montserrat Black"/>
              <a:ea typeface="Montserrat Black"/>
              <a:cs typeface="Montserrat Black"/>
              <a:sym typeface="Montserrat Black"/>
            </a:endParaRPr>
          </a:p>
        </p:txBody>
      </p:sp>
      <p:sp>
        <p:nvSpPr>
          <p:cNvPr id="222" name="Google Shape;222;p35"/>
          <p:cNvSpPr txBox="1"/>
          <p:nvPr/>
        </p:nvSpPr>
        <p:spPr>
          <a:xfrm>
            <a:off x="8801100" y="4831773"/>
            <a:ext cx="33858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4</a:t>
            </a:r>
            <a:endParaRPr sz="1100"/>
          </a:p>
        </p:txBody>
      </p:sp>
      <p:pic>
        <p:nvPicPr>
          <p:cNvPr id="223" name="Google Shape;223;p35"/>
          <p:cNvPicPr preferRelativeResize="0"/>
          <p:nvPr/>
        </p:nvPicPr>
        <p:blipFill>
          <a:blip r:embed="rId3">
            <a:alphaModFix/>
          </a:blip>
          <a:stretch>
            <a:fillRect/>
          </a:stretch>
        </p:blipFill>
        <p:spPr>
          <a:xfrm>
            <a:off x="369176" y="939375"/>
            <a:ext cx="8155200" cy="1817350"/>
          </a:xfrm>
          <a:prstGeom prst="rect">
            <a:avLst/>
          </a:prstGeom>
          <a:noFill/>
          <a:ln>
            <a:noFill/>
          </a:ln>
        </p:spPr>
      </p:pic>
      <p:sp>
        <p:nvSpPr>
          <p:cNvPr id="224" name="Google Shape;224;p35"/>
          <p:cNvSpPr txBox="1"/>
          <p:nvPr/>
        </p:nvSpPr>
        <p:spPr>
          <a:xfrm>
            <a:off x="78225" y="2883825"/>
            <a:ext cx="4674000" cy="20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Key Findings</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1. The text summarizer using NLP achieved high accuracy in condensing large amounts of text into concise summaries.</a:t>
            </a: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2. The NLP techniques used in the summarizer allowed for better understanding and extraction of important information from the text.</a:t>
            </a:r>
            <a:endParaRPr sz="1100">
              <a:solidFill>
                <a:schemeClr val="lt1"/>
              </a:solidFill>
            </a:endParaRPr>
          </a:p>
          <a:p>
            <a:pPr indent="0" lvl="0" marL="0" rtl="0" algn="l">
              <a:lnSpc>
                <a:spcPct val="115000"/>
              </a:lnSpc>
              <a:spcBef>
                <a:spcPts val="1200"/>
              </a:spcBef>
              <a:spcAft>
                <a:spcPts val="1200"/>
              </a:spcAft>
              <a:buNone/>
            </a:pPr>
            <a:r>
              <a:rPr lang="en" sz="1100">
                <a:solidFill>
                  <a:schemeClr val="lt1"/>
                </a:solidFill>
              </a:rPr>
              <a:t>3. The summarizer demonstrated the potential to save time and effort in reading and comprehending lengthy documents.</a:t>
            </a:r>
            <a:endParaRPr sz="1100">
              <a:solidFill>
                <a:schemeClr val="lt1"/>
              </a:solidFill>
            </a:endParaRPr>
          </a:p>
        </p:txBody>
      </p:sp>
      <p:sp>
        <p:nvSpPr>
          <p:cNvPr id="225" name="Google Shape;225;p35"/>
          <p:cNvSpPr txBox="1"/>
          <p:nvPr/>
        </p:nvSpPr>
        <p:spPr>
          <a:xfrm>
            <a:off x="4683775" y="2883825"/>
            <a:ext cx="4312500" cy="22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Implications</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1. The text summarizer can be utilized in various fields such as research, news, and content curation to improve efficiency in information processing.</a:t>
            </a: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2. NLP techniques used in the summarizer can be further developed and applied to other natural language processing tasks.</a:t>
            </a:r>
            <a:endParaRPr sz="1100">
              <a:solidFill>
                <a:schemeClr val="lt1"/>
              </a:solidFill>
            </a:endParaRPr>
          </a:p>
          <a:p>
            <a:pPr indent="0" lvl="0" marL="0" rtl="0" algn="l">
              <a:lnSpc>
                <a:spcPct val="115000"/>
              </a:lnSpc>
              <a:spcBef>
                <a:spcPts val="1200"/>
              </a:spcBef>
              <a:spcAft>
                <a:spcPts val="1200"/>
              </a:spcAft>
              <a:buNone/>
            </a:pPr>
            <a:r>
              <a:rPr lang="en" sz="1100">
                <a:solidFill>
                  <a:schemeClr val="lt1"/>
                </a:solidFill>
              </a:rPr>
              <a:t>3. The study highlights the potential of NLP in automating the summarization process, reducing human effort and error.</a:t>
            </a:r>
            <a:endParaRPr sz="1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lt1"/>
              </a:buClr>
              <a:buSzPts val="2400"/>
              <a:buFont typeface="Montserrat Black"/>
              <a:buNone/>
            </a:pPr>
            <a:r>
              <a:rPr lang="en" sz="2400" cap="none">
                <a:latin typeface="Montserrat Black"/>
                <a:ea typeface="Montserrat Black"/>
                <a:cs typeface="Montserrat Black"/>
                <a:sym typeface="Montserrat Black"/>
              </a:rPr>
              <a:t>Limitations</a:t>
            </a:r>
            <a:r>
              <a:rPr b="0" i="0" lang="en" sz="2400" cap="none" strike="noStrike">
                <a:latin typeface="Montserrat Black"/>
                <a:ea typeface="Montserrat Black"/>
                <a:cs typeface="Montserrat Black"/>
                <a:sym typeface="Montserrat Black"/>
              </a:rPr>
              <a:t> in Text Summarization</a:t>
            </a:r>
            <a:br>
              <a:rPr b="0" i="0" lang="en" sz="2400" cap="none" strike="noStrike">
                <a:latin typeface="Montserrat Black"/>
                <a:ea typeface="Montserrat Black"/>
                <a:cs typeface="Montserrat Black"/>
                <a:sym typeface="Montserrat Black"/>
              </a:rPr>
            </a:br>
            <a:endParaRPr sz="2400"/>
          </a:p>
        </p:txBody>
      </p:sp>
      <p:sp>
        <p:nvSpPr>
          <p:cNvPr id="231" name="Google Shape;231;p36"/>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0" lvl="0" marL="0" marR="0" rtl="0" algn="l">
              <a:lnSpc>
                <a:spcPct val="115000"/>
              </a:lnSpc>
              <a:spcBef>
                <a:spcPts val="0"/>
              </a:spcBef>
              <a:spcAft>
                <a:spcPts val="0"/>
              </a:spcAft>
              <a:buClr>
                <a:srgbClr val="000000"/>
              </a:buClr>
              <a:buSzPts val="1100"/>
              <a:buFont typeface="Arial"/>
              <a:buNone/>
            </a:pPr>
            <a:r>
              <a:rPr b="1" i="0" lang="en" sz="1800" u="none" cap="none" strike="noStrike">
                <a:latin typeface="Montserrat"/>
                <a:ea typeface="Montserrat"/>
                <a:cs typeface="Montserrat"/>
                <a:sym typeface="Montserrat"/>
              </a:rPr>
              <a:t>The main challenges in text summarization are: </a:t>
            </a:r>
            <a:endParaRPr/>
          </a:p>
          <a:p>
            <a:pPr indent="-234950" lvl="0" marL="342900" marR="0" rtl="0" algn="l">
              <a:lnSpc>
                <a:spcPct val="150000"/>
              </a:lnSpc>
              <a:spcBef>
                <a:spcPts val="90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Dealing with ambiguity. </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Difficulty when there are multiple possible interpretations of a sentence or phrase.</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Maintaining coherence in the summary.</a:t>
            </a:r>
            <a:endParaRPr/>
          </a:p>
          <a:p>
            <a:pPr indent="-234950" lvl="0" marL="342900" marR="0" rtl="0" algn="l">
              <a:lnSpc>
                <a:spcPct val="150000"/>
              </a:lnSpc>
              <a:spcBef>
                <a:spcPts val="0"/>
              </a:spcBef>
              <a:spcAft>
                <a:spcPts val="0"/>
              </a:spcAft>
              <a:buClr>
                <a:schemeClr val="dk1"/>
              </a:buClr>
              <a:buSzPts val="1100"/>
              <a:buFont typeface="Montserrat"/>
              <a:buChar char="●"/>
            </a:pPr>
            <a:r>
              <a:rPr b="1" i="0" lang="en" sz="1800" u="none" cap="none" strike="noStrike">
                <a:latin typeface="Montserrat"/>
                <a:ea typeface="Montserrat"/>
                <a:cs typeface="Montserrat"/>
                <a:sym typeface="Montserrat"/>
              </a:rPr>
              <a:t>Handling domain-specific terminology. </a:t>
            </a:r>
            <a:endParaRPr/>
          </a:p>
          <a:p>
            <a:pPr indent="0" lvl="0" marL="0" marR="0" rtl="0" algn="l">
              <a:lnSpc>
                <a:spcPct val="100000"/>
              </a:lnSpc>
              <a:spcBef>
                <a:spcPts val="900"/>
              </a:spcBef>
              <a:spcAft>
                <a:spcPts val="0"/>
              </a:spcAft>
              <a:buClr>
                <a:srgbClr val="000000"/>
              </a:buClr>
              <a:buSzPts val="1100"/>
              <a:buFont typeface="Arial"/>
              <a:buNone/>
            </a:pPr>
            <a:r>
              <a:t/>
            </a:r>
            <a:endParaRPr b="0" i="0" sz="1500" u="none" cap="none" strike="noStrike">
              <a:latin typeface="Montserrat"/>
              <a:ea typeface="Montserrat"/>
              <a:cs typeface="Montserrat"/>
              <a:sym typeface="Montserrat"/>
            </a:endParaRPr>
          </a:p>
          <a:p>
            <a:pPr indent="-76200" lvl="0" marL="177800" rtl="0" algn="l">
              <a:lnSpc>
                <a:spcPct val="90000"/>
              </a:lnSpc>
              <a:spcBef>
                <a:spcPts val="800"/>
              </a:spcBef>
              <a:spcAft>
                <a:spcPts val="0"/>
              </a:spcAft>
              <a:buClr>
                <a:schemeClr val="lt1"/>
              </a:buClr>
              <a:buSzPts val="1700"/>
              <a:buNone/>
            </a:pPr>
            <a:r>
              <a:t/>
            </a:r>
            <a:endParaRPr/>
          </a:p>
        </p:txBody>
      </p:sp>
      <p:sp>
        <p:nvSpPr>
          <p:cNvPr id="232" name="Google Shape;232;p36"/>
          <p:cNvSpPr txBox="1"/>
          <p:nvPr/>
        </p:nvSpPr>
        <p:spPr>
          <a:xfrm>
            <a:off x="8780318" y="4821382"/>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6</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2983300" y="299478"/>
            <a:ext cx="5827200" cy="3459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lang="en"/>
              <a:t>Synthesis</a:t>
            </a:r>
            <a:endParaRPr b="1"/>
          </a:p>
        </p:txBody>
      </p:sp>
      <p:sp>
        <p:nvSpPr>
          <p:cNvPr id="238" name="Google Shape;238;p37"/>
          <p:cNvSpPr txBox="1"/>
          <p:nvPr>
            <p:ph idx="1" type="body"/>
          </p:nvPr>
        </p:nvSpPr>
        <p:spPr>
          <a:xfrm>
            <a:off x="94000" y="1567700"/>
            <a:ext cx="2889300" cy="3018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ideas presented in the paper provide valuable insights into the potential applications and future scopes of a text summarizer using NLP. The findings and methods can be applied in various real-world scenarios and further research.</a:t>
            </a:r>
            <a:endParaRPr/>
          </a:p>
        </p:txBody>
      </p:sp>
      <p:sp>
        <p:nvSpPr>
          <p:cNvPr id="239" name="Google Shape;239;p37"/>
          <p:cNvSpPr txBox="1"/>
          <p:nvPr/>
        </p:nvSpPr>
        <p:spPr>
          <a:xfrm>
            <a:off x="3041700" y="1007275"/>
            <a:ext cx="30606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Real-World Applications</a:t>
            </a:r>
            <a:endParaRPr b="1" sz="13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News Aggregation: The text summarizer can be used to automatically generate summaries of news articles, allowing users to quickly get an overview of multiple articles.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Legal Document Analysis: Lawyers and legal professionals can utilize the text summarizer to extract key information from lengthy legal documents, saving time and improving efficiency.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Market Research: Market researchers can use the text summarizer to analyze and summarize large volumes of customer feedback, reviews, and survey responses, enabling them to identify trends and insights more effectively.</a:t>
            </a:r>
            <a:endParaRPr sz="1100">
              <a:solidFill>
                <a:schemeClr val="lt1"/>
              </a:solidFill>
            </a:endParaRPr>
          </a:p>
        </p:txBody>
      </p:sp>
      <p:sp>
        <p:nvSpPr>
          <p:cNvPr id="240" name="Google Shape;240;p37"/>
          <p:cNvSpPr txBox="1"/>
          <p:nvPr/>
        </p:nvSpPr>
        <p:spPr>
          <a:xfrm>
            <a:off x="6316875" y="645375"/>
            <a:ext cx="2669700" cy="443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Future Scopes</a:t>
            </a:r>
            <a:endParaRPr b="1" sz="13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Multilingual Text Summarization: The methods and techniques discussed in the paper can be extended to support summarization of text in multiple languages, allowing for broader applicability and impact.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Domain-Specific Summarization: Further research can focus on developing domain-specific summarization models, tailored to specific industries or fields, such as medical, finance, or technology.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Real-Time Summarization: The methods can be enhanced to support real-time summarization of text, enabling users to receive summaries of live events or streaming content.</a:t>
            </a:r>
            <a:endParaRPr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1343025" y="2086864"/>
            <a:ext cx="6457950" cy="96977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Century Gothic"/>
              <a:buNone/>
            </a:pPr>
            <a:r>
              <a:rPr lang="en"/>
              <a:t>THANK YOU</a:t>
            </a:r>
            <a:br>
              <a:rPr lang="en"/>
            </a:br>
            <a:r>
              <a:rPr lang="en"/>
              <a:t>FOR </a:t>
            </a:r>
            <a:br>
              <a:rPr lang="en"/>
            </a:br>
            <a:r>
              <a:rPr lang="en"/>
              <a:t>ALL THE TIME BEING</a:t>
            </a:r>
            <a:endParaRPr/>
          </a:p>
        </p:txBody>
      </p:sp>
      <p:sp>
        <p:nvSpPr>
          <p:cNvPr id="246" name="Google Shape;246;p38"/>
          <p:cNvSpPr txBox="1"/>
          <p:nvPr/>
        </p:nvSpPr>
        <p:spPr>
          <a:xfrm>
            <a:off x="8936182" y="4873337"/>
            <a:ext cx="2346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entury Gothic"/>
                <a:ea typeface="Century Gothic"/>
                <a:cs typeface="Century Gothic"/>
                <a:sym typeface="Century Gothic"/>
              </a:rPr>
              <a:t>8</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